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61" r:id="rId3"/>
    <p:sldId id="262" r:id="rId4"/>
    <p:sldId id="260" r:id="rId5"/>
    <p:sldId id="259" r:id="rId6"/>
    <p:sldId id="311" r:id="rId7"/>
    <p:sldId id="312" r:id="rId8"/>
    <p:sldId id="313" r:id="rId9"/>
    <p:sldId id="268" r:id="rId10"/>
    <p:sldId id="269" r:id="rId11"/>
    <p:sldId id="266" r:id="rId12"/>
    <p:sldId id="270" r:id="rId13"/>
    <p:sldId id="265" r:id="rId14"/>
    <p:sldId id="271" r:id="rId15"/>
    <p:sldId id="272" r:id="rId16"/>
    <p:sldId id="273" r:id="rId17"/>
    <p:sldId id="276" r:id="rId18"/>
    <p:sldId id="314" r:id="rId19"/>
    <p:sldId id="319" r:id="rId20"/>
    <p:sldId id="320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00FF"/>
    <a:srgbClr val="FF3399"/>
    <a:srgbClr val="66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02" autoAdjust="0"/>
    <p:restoredTop sz="92486" autoAdjust="0"/>
  </p:normalViewPr>
  <p:slideViewPr>
    <p:cSldViewPr>
      <p:cViewPr varScale="1">
        <p:scale>
          <a:sx n="68" d="100"/>
          <a:sy n="68" d="100"/>
        </p:scale>
        <p:origin x="-14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2E8C83-F64D-41E6-8529-04FE6F030794}" type="datetimeFigureOut">
              <a:rPr lang="ru-RU" smtClean="0"/>
              <a:pPr/>
              <a:t>13.11.2019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1F7BCB-A22C-4100-BFBD-BE9207E03E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73059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1F7BCB-A22C-4100-BFBD-BE9207E03E86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1F7BCB-A22C-4100-BFBD-BE9207E03E86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4F8DBA-36B9-4D5B-9D99-789A6A5330EC}" type="datetimeFigureOut">
              <a:rPr lang="ru-RU"/>
              <a:pPr>
                <a:defRPr/>
              </a:pPr>
              <a:t>13.11.2019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E09A63-807B-4A7E-8571-7925098A06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BDD62-7A3B-4EA5-8078-FE4410A0B1B3}" type="datetimeFigureOut">
              <a:rPr lang="ru-RU"/>
              <a:pPr>
                <a:defRPr/>
              </a:pPr>
              <a:t>13.11.2019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DE2D47-4C85-4B99-BE1F-E57F27BE32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49F5D-EB55-4560-BA58-26C2BC512CDD}" type="datetimeFigureOut">
              <a:rPr lang="ru-RU"/>
              <a:pPr>
                <a:defRPr/>
              </a:pPr>
              <a:t>13.11.2019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185AD-2624-4395-B325-3DB05DA527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C8D5E1-0456-492F-85C5-C707DFC9BE72}" type="datetimeFigureOut">
              <a:rPr lang="ru-RU"/>
              <a:pPr>
                <a:defRPr/>
              </a:pPr>
              <a:t>13.11.2019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076112-D853-4AFA-A9B2-988D668EBB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76600-C867-4043-8CF6-BBE2CB1B9578}" type="datetimeFigureOut">
              <a:rPr lang="ru-RU"/>
              <a:pPr>
                <a:defRPr/>
              </a:pPr>
              <a:t>13.11.2019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DC7257-8432-4228-BAA3-7462F04501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4DF49-5862-4F54-9250-C6D12DDCE0BB}" type="datetimeFigureOut">
              <a:rPr lang="ru-RU"/>
              <a:pPr>
                <a:defRPr/>
              </a:pPr>
              <a:t>13.11.2019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B77E34-A135-4100-A762-24580FD846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DCC298-EF0D-4346-9EF9-D8F40B8EE2AA}" type="datetimeFigureOut">
              <a:rPr lang="ru-RU"/>
              <a:pPr>
                <a:defRPr/>
              </a:pPr>
              <a:t>13.11.2019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462EA0-C0C3-4BB9-B460-6D47546A2C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10802-EDA0-45FB-B35D-CC9E2D1E1830}" type="datetimeFigureOut">
              <a:rPr lang="ru-RU"/>
              <a:pPr>
                <a:defRPr/>
              </a:pPr>
              <a:t>13.11.2019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F77906-CF07-4B78-8B0B-E32629723D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B0044-CA05-4AFE-95CD-0EF31F1BFC42}" type="datetimeFigureOut">
              <a:rPr lang="ru-RU"/>
              <a:pPr>
                <a:defRPr/>
              </a:pPr>
              <a:t>13.11.2019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FDDA72-9CBC-40ED-BC99-B185D8294C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A5B204-10D1-4565-BEC1-DBC70918336D}" type="datetimeFigureOut">
              <a:rPr lang="ru-RU"/>
              <a:pPr>
                <a:defRPr/>
              </a:pPr>
              <a:t>13.11.2019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0F02C-443E-4F13-B657-DA39A8353F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B07F4B-3FA3-4479-81BA-65AFA35A7161}" type="datetimeFigureOut">
              <a:rPr lang="ru-RU"/>
              <a:pPr>
                <a:defRPr/>
              </a:pPr>
              <a:t>13.11.2019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4E728A-A91D-4E4D-B6BF-8DCCFB36BE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5FEF586-D2F4-4AF2-ACD6-08A87491F33F}" type="datetimeFigureOut">
              <a:rPr lang="ru-RU"/>
              <a:pPr>
                <a:defRPr/>
              </a:pPr>
              <a:t>13.11.2019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AD97078-5971-448D-8F1F-D4CD260FE4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13" Type="http://schemas.openxmlformats.org/officeDocument/2006/relationships/image" Target="../media/image20.jpeg"/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12" Type="http://schemas.openxmlformats.org/officeDocument/2006/relationships/image" Target="../media/image1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11" Type="http://schemas.openxmlformats.org/officeDocument/2006/relationships/image" Target="../media/image18.jpeg"/><Relationship Id="rId5" Type="http://schemas.openxmlformats.org/officeDocument/2006/relationships/image" Target="../media/image12.png"/><Relationship Id="rId10" Type="http://schemas.openxmlformats.org/officeDocument/2006/relationships/image" Target="../media/image17.gif"/><Relationship Id="rId4" Type="http://schemas.openxmlformats.org/officeDocument/2006/relationships/image" Target="../media/image11.jpeg"/><Relationship Id="rId9" Type="http://schemas.openxmlformats.org/officeDocument/2006/relationships/image" Target="../media/image16.jpeg"/><Relationship Id="rId1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G:\КАРТИНКИ\Театр.костюмы\image00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8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2075955" y="3776464"/>
            <a:ext cx="5572164" cy="898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  <a:ea typeface="+mj-ea"/>
                <a:cs typeface="+mj-cs"/>
              </a:rPr>
              <a:t>МКОУ ДО «ДДТ»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  <a:ea typeface="+mj-ea"/>
                <a:cs typeface="+mj-cs"/>
              </a:rPr>
              <a:t>ст. Атаманской</a:t>
            </a:r>
          </a:p>
          <a:p>
            <a:pPr lvl="0" algn="ctr">
              <a:defRPr/>
            </a:pPr>
            <a:r>
              <a:rPr lang="ru-RU" sz="2400" b="1" dirty="0" smtClean="0">
                <a:solidFill>
                  <a:srgbClr val="FF3399"/>
                </a:solidFill>
                <a:latin typeface="Comic Sans MS" pitchFamily="66" charset="0"/>
              </a:rPr>
              <a:t>Мастер-класс</a:t>
            </a:r>
            <a:r>
              <a:rPr lang="ru-RU" sz="2400" dirty="0">
                <a:solidFill>
                  <a:srgbClr val="FF3399"/>
                </a:solidFill>
                <a:latin typeface="Comic Sans MS" pitchFamily="66" charset="0"/>
              </a:rPr>
              <a:t/>
            </a:r>
            <a:br>
              <a:rPr lang="ru-RU" sz="2400" dirty="0">
                <a:solidFill>
                  <a:srgbClr val="FF3399"/>
                </a:solidFill>
                <a:latin typeface="Comic Sans MS" pitchFamily="66" charset="0"/>
              </a:rPr>
            </a:br>
            <a:r>
              <a:rPr lang="ru-RU" sz="2400" dirty="0">
                <a:solidFill>
                  <a:srgbClr val="C00000"/>
                </a:solidFill>
                <a:latin typeface="Comic Sans MS" pitchFamily="66" charset="0"/>
              </a:rPr>
              <a:t>«</a:t>
            </a:r>
            <a:r>
              <a:rPr lang="ru-RU" sz="2400" b="1" dirty="0">
                <a:solidFill>
                  <a:srgbClr val="C00000"/>
                </a:solidFill>
                <a:latin typeface="Comic Sans MS" pitchFamily="66" charset="0"/>
              </a:rPr>
              <a:t>Развитие творческого </a:t>
            </a:r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воображения </a:t>
            </a:r>
            <a:r>
              <a:rPr lang="ru-RU" sz="2400" b="1" dirty="0">
                <a:solidFill>
                  <a:srgbClr val="C00000"/>
                </a:solidFill>
                <a:latin typeface="Comic Sans MS" pitchFamily="66" charset="0"/>
              </a:rPr>
              <a:t>дошкольников средствами артпедагогики в театральной деятельности» Педагог дополнительного образования  </a:t>
            </a:r>
          </a:p>
          <a:p>
            <a:pPr lvl="0" algn="ctr">
              <a:defRPr/>
            </a:pPr>
            <a:r>
              <a:rPr lang="ru-RU" sz="2400" b="1" dirty="0">
                <a:solidFill>
                  <a:srgbClr val="C00000"/>
                </a:solidFill>
                <a:latin typeface="Comic Sans MS" pitchFamily="66" charset="0"/>
              </a:rPr>
              <a:t>Гаврищака Г.Н</a:t>
            </a:r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.</a:t>
            </a:r>
            <a:endParaRPr lang="ru-RU" sz="2400" dirty="0">
              <a:solidFill>
                <a:srgbClr val="C00000"/>
              </a:solidFill>
              <a:latin typeface="Calibri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 bwMode="auto">
          <a:xfrm>
            <a:off x="1475656" y="5589240"/>
            <a:ext cx="6400800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pic>
        <p:nvPicPr>
          <p:cNvPr id="47107" name="Picture 3" descr="G:\КАРТИНКИ\Театр.костюмы\0_755c1_399e1970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476672"/>
            <a:ext cx="1706856" cy="144016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AutoShape 2" descr="https://baikalru.ru/upload/wysiwyg/7909e7f7959caf92b50542ff9b9ee750.jpg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0" name="AutoShape 4" descr="https://baikalru.ru/upload/wysiwyg/7909e7f7959caf92b50542ff9b9ee750.jpg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2" name="AutoShape 6" descr="https://baikalru.ru/upload/wysiwyg/7909e7f7959caf92b50542ff9b9ee750.jpg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Picture 3" descr="G:\КАРТИНКИ\Театр.костюмы\1062328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 rot="10800000" flipV="1">
            <a:off x="971600" y="2450172"/>
            <a:ext cx="7531200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3 этап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Основы актёрского мастерства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”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- подразумевает формирование у детей характерных жестов;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- развитие способности понимать эмоциональное состояние человека, уметь адекватно выразить своё настроение;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- расширение диапазона эмоционального восприятия и выражения различных эмоций и воспроизведения отдельных черт характера.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4 этап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Основные принципы драматизации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”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- включает разыгрывание несложных представлений по знакомым литературным сюжетам с использованием атрибутов, элементов костюмов, декораций, используя при этом выразительные средства (речь, мимику, жест, интонацию);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G:\КАРТИНКИ\Театр.костюмы\1062328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C:\Users\User\Desktop\IMG_86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2691337"/>
            <a:ext cx="4429156" cy="41666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3571868" y="1785926"/>
            <a:ext cx="20361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«Царевичи»</a:t>
            </a:r>
            <a:endParaRPr lang="ru-RU" sz="2400" b="1" u="sng" dirty="0">
              <a:solidFill>
                <a:schemeClr val="accent4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6" name="Picture 2" descr="http://elenasmorjevskaia.com/baba/images/0_aab6d_b8847870_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604137" flipV="1">
            <a:off x="488459" y="3430000"/>
            <a:ext cx="1500166" cy="2924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G:\КАРТИНКИ\Сказка\Рисунок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 flipV="1">
            <a:off x="7157882" y="4027614"/>
            <a:ext cx="1835696" cy="2830386"/>
          </a:xfrm>
          <a:prstGeom prst="rect">
            <a:avLst/>
          </a:prstGeom>
          <a:noFill/>
        </p:spPr>
      </p:pic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Царевичи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 ёлке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Царевичи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 ёлке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Царевичи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 ёлке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G:\КАРТИНКИ\Театр.костюмы\1062328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28652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4" descr="C:\Users\User\Desktop\IMG_86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2000240"/>
            <a:ext cx="5357850" cy="43464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2" descr="G:\КАРТИНКИ\Сказка\50071ac9ba.t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74432" y="4500570"/>
            <a:ext cx="186956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G:\КАРТИНКИ\Сказка\baba-yaga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4286256"/>
            <a:ext cx="1428728" cy="1844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4415547" y="3244334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u="sng" dirty="0" smtClean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а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415547" y="3244334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u="sng" dirty="0" smtClean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а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 rot="10800000" flipV="1">
            <a:off x="3428992" y="1071546"/>
            <a:ext cx="20407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«Бабки </a:t>
            </a:r>
            <a:r>
              <a:rPr lang="ru-RU" sz="2400" b="1" u="sng" dirty="0" err="1" smtClean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Ёжки</a:t>
            </a:r>
            <a:r>
              <a:rPr lang="ru-RU" sz="2400" b="1" u="sng" dirty="0" smtClean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»</a:t>
            </a:r>
            <a:endParaRPr lang="ru-RU" sz="2400" b="1" u="sng" dirty="0">
              <a:solidFill>
                <a:schemeClr val="accent4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G:\КАРТИНКИ\Театр.костюмы\1062328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Picture 2" descr="C:\Users\User\Desktop\IMG_86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2200128"/>
            <a:ext cx="6072230" cy="41843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6" descr="G:\КАРТИНКИ\Сказка\пират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84368" y="4293096"/>
            <a:ext cx="1142976" cy="1193839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8" descr="G:\КАРТИНКИ\Сказка\пират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5357826"/>
            <a:ext cx="1244516" cy="1214446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3857620" y="1643050"/>
            <a:ext cx="17780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«Пираты»</a:t>
            </a:r>
            <a:endParaRPr lang="ru-RU" sz="2400" b="1" u="sng" dirty="0">
              <a:solidFill>
                <a:schemeClr val="accent4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AutoShape 2" descr="https://baikalru.ru/upload/wysiwyg/7909e7f7959caf92b50542ff9b9ee750.jpg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0" name="AutoShape 4" descr="https://baikalru.ru/upload/wysiwyg/7909e7f7959caf92b50542ff9b9ee750.jpg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2" name="AutoShape 6" descr="https://baikalru.ru/upload/wysiwyg/7909e7f7959caf92b50542ff9b9ee750.jpg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Picture 3" descr="G:\КАРТИНКИ\Театр.костюмы\1062328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 rot="10800000" flipV="1">
            <a:off x="1043608" y="1916832"/>
            <a:ext cx="7344816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5 этап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Самостоятельная игровая деятельность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”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- нацелен на развитие самостоятельности в организации театрализованных игр: умение самостоятельно выбирать сказку, стихотворение, готовить необходимые атрибуты и декорации к будущему спектаклю, распределять между собой обязанности и роли;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- предполагает развитие творческой самостоятельности в передаче образа.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6 этап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Проведение досугов и развлечений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”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- развивает у детей интерес к различным формам представлений и желание участвовать в них;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- воспитывает доброжелательность, умение правильно оценивать действия персонажей;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- учит активно участвовать в развлечениях, используя умения и навыки, полученные на занятиях.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AutoShape 2" descr="https://baikalru.ru/upload/wysiwyg/7909e7f7959caf92b50542ff9b9ee750.jpg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0" name="AutoShape 4" descr="https://baikalru.ru/upload/wysiwyg/7909e7f7959caf92b50542ff9b9ee750.jpg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2" name="AutoShape 6" descr="https://baikalru.ru/upload/wysiwyg/7909e7f7959caf92b50542ff9b9ee750.jpg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Picture 3" descr="G:\КАРТИНКИ\Театр.костюмы\1062328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2" y="2571744"/>
            <a:ext cx="6429420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 rot="10800000" flipV="1">
            <a:off x="2786050" y="1571611"/>
            <a:ext cx="40719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Этюд театра </a:t>
            </a:r>
            <a:r>
              <a:rPr lang="ru-RU" dirty="0" err="1" smtClean="0"/>
              <a:t>би-ба-бо</a:t>
            </a:r>
            <a:r>
              <a:rPr lang="ru-RU" dirty="0" smtClean="0"/>
              <a:t> </a:t>
            </a:r>
          </a:p>
          <a:p>
            <a:r>
              <a:rPr lang="ru-RU" dirty="0" smtClean="0"/>
              <a:t>«Капризная принцесса»</a:t>
            </a:r>
            <a:endParaRPr lang="ru-RU" dirty="0"/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AutoShape 2" descr="https://baikalru.ru/upload/wysiwyg/7909e7f7959caf92b50542ff9b9ee750.jpg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0" name="AutoShape 4" descr="https://baikalru.ru/upload/wysiwyg/7909e7f7959caf92b50542ff9b9ee750.jpg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2" name="AutoShape 6" descr="https://baikalru.ru/upload/wysiwyg/7909e7f7959caf92b50542ff9b9ee750.jpg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Cloud"/>
          <p:cNvSpPr>
            <a:spLocks noChangeAspect="1" noEditPoints="1" noChangeArrowheads="1"/>
          </p:cNvSpPr>
          <p:nvPr/>
        </p:nvSpPr>
        <p:spPr bwMode="auto">
          <a:xfrm rot="21121543">
            <a:off x="93861" y="468074"/>
            <a:ext cx="4573111" cy="167192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CCCC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lvl="0">
              <a:buFont typeface="Wingdings" pitchFamily="2" charset="2"/>
              <a:buChar char="ü"/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> мимические упражнения</a:t>
            </a:r>
            <a:endParaRPr lang="ru-RU" sz="28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34818" name="Picture 2" descr="http://festival.1september.ru/articles/615822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1556792"/>
            <a:ext cx="4435693" cy="49285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5601" name="Picture 1" descr="G:\КАРТИНКИ\Театр.костюмы\16473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3140968"/>
            <a:ext cx="2448272" cy="2448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AutoShape 2" descr="https://baikalru.ru/upload/wysiwyg/7909e7f7959caf92b50542ff9b9ee750.jpg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0" name="AutoShape 4" descr="https://baikalru.ru/upload/wysiwyg/7909e7f7959caf92b50542ff9b9ee750.jpg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2" name="AutoShape 6" descr="https://baikalru.ru/upload/wysiwyg/7909e7f7959caf92b50542ff9b9ee750.jpg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Picture 3" descr="G:\КАРТИНКИ\Театр.костюмы\1062328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1785926"/>
            <a:ext cx="4923136" cy="3929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 rot="10800000" flipV="1">
            <a:off x="1500166" y="5934670"/>
            <a:ext cx="378619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Музыкальная сказка о том, </a:t>
            </a:r>
          </a:p>
          <a:p>
            <a:r>
              <a:rPr lang="ru-RU" dirty="0" smtClean="0"/>
              <a:t>как избушка стала дворцом.</a:t>
            </a:r>
          </a:p>
          <a:p>
            <a:r>
              <a:rPr lang="ru-RU" dirty="0" smtClean="0"/>
              <a:t>Показ сказки детям детского сада</a:t>
            </a:r>
            <a:endParaRPr lang="ru-RU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G:\КАРТИНКИ\Театр.костюмы\image00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267744" y="3645024"/>
            <a:ext cx="502733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Из опыта работы</a:t>
            </a:r>
            <a:endParaRPr lang="ru-RU" sz="4400" b="1" dirty="0">
              <a:solidFill>
                <a:schemeClr val="accent2">
                  <a:lumMod val="75000"/>
                </a:schemeClr>
              </a:solidFill>
              <a:latin typeface="Comic Sans MS" pitchFamily="66" charset="0"/>
            </a:endParaRPr>
          </a:p>
          <a:p>
            <a:endParaRPr lang="ru-RU" sz="2800" dirty="0"/>
          </a:p>
        </p:txBody>
      </p:sp>
      <p:pic>
        <p:nvPicPr>
          <p:cNvPr id="22529" name="Picture 1" descr="G:\КАРТИНКИ\Театр.костюмы\photo-8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1340768"/>
            <a:ext cx="3639844" cy="223224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14678" y="4536996"/>
            <a:ext cx="29289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/>
              <a:t>Гаврищака</a:t>
            </a:r>
            <a:r>
              <a:rPr lang="ru-RU" dirty="0" smtClean="0"/>
              <a:t> Г.Н.</a:t>
            </a:r>
            <a:endParaRPr lang="ru-RU" dirty="0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G:\КАРТИНКИ\Театр.костюмы\1062328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50912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55576" y="1340768"/>
            <a:ext cx="7488832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400" b="1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 Дошкольное детство </a:t>
            </a:r>
            <a:r>
              <a:rPr lang="ru-RU" sz="2800" b="1" dirty="0" smtClean="0">
                <a:latin typeface="Comic Sans MS" pitchFamily="66" charset="0"/>
              </a:rPr>
              <a:t>- благоприятный период  для развития музыкально-творческих способностей.</a:t>
            </a:r>
          </a:p>
          <a:p>
            <a:pPr algn="just"/>
            <a:endParaRPr lang="ru-RU" sz="2800" dirty="0">
              <a:latin typeface="Comic Sans MS" pitchFamily="66" charset="0"/>
            </a:endParaRPr>
          </a:p>
          <a:p>
            <a:pPr algn="just"/>
            <a:endParaRPr lang="ru-RU" sz="2800" dirty="0">
              <a:latin typeface="Comic Sans MS" pitchFamily="66" charset="0"/>
            </a:endParaRPr>
          </a:p>
          <a:p>
            <a:pPr lvl="0" algn="just"/>
            <a:endParaRPr lang="ru-RU" sz="4400" b="1" dirty="0">
              <a:solidFill>
                <a:srgbClr val="002060"/>
              </a:solidFill>
              <a:latin typeface="Comic Sans MS" pitchFamily="66" charset="0"/>
            </a:endParaRPr>
          </a:p>
          <a:p>
            <a:pPr algn="just"/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4221088"/>
            <a:ext cx="8568952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Заинтересовать детей чем-либо, взрослый может только тогда, когда он увлечен сам.</a:t>
            </a:r>
          </a:p>
          <a:p>
            <a:pPr algn="just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 </a:t>
            </a:r>
          </a:p>
          <a:p>
            <a:pPr algn="just"/>
            <a:endParaRPr lang="ru-RU" sz="2800" dirty="0">
              <a:latin typeface="Comic Sans MS" pitchFamily="66" charset="0"/>
            </a:endParaRPr>
          </a:p>
          <a:p>
            <a:pPr algn="just"/>
            <a:endParaRPr lang="ru-RU" sz="2800" dirty="0">
              <a:latin typeface="Comic Sans MS" pitchFamily="66" charset="0"/>
            </a:endParaRPr>
          </a:p>
          <a:p>
            <a:pPr lvl="0" algn="just"/>
            <a:endParaRPr lang="ru-RU" sz="4400" b="1" dirty="0">
              <a:solidFill>
                <a:srgbClr val="002060"/>
              </a:solidFill>
              <a:latin typeface="Comic Sans MS" pitchFamily="66" charset="0"/>
            </a:endParaRPr>
          </a:p>
          <a:p>
            <a:pPr algn="just"/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395536" y="2924944"/>
            <a:ext cx="8424936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0070C0"/>
                </a:solidFill>
                <a:latin typeface="Comic Sans MS" pitchFamily="66" charset="0"/>
              </a:rPr>
              <a:t>От того, насколько  использованы эти возможности в детстве, будет зависеть творческий потенциал взрослого человека.</a:t>
            </a:r>
          </a:p>
          <a:p>
            <a:pPr algn="just"/>
            <a:endParaRPr lang="ru-RU" sz="2800" dirty="0">
              <a:latin typeface="Comic Sans MS" pitchFamily="66" charset="0"/>
            </a:endParaRPr>
          </a:p>
          <a:p>
            <a:pPr algn="just"/>
            <a:endParaRPr lang="ru-RU" sz="2800" dirty="0">
              <a:latin typeface="Comic Sans MS" pitchFamily="66" charset="0"/>
            </a:endParaRPr>
          </a:p>
          <a:p>
            <a:pPr lvl="0" algn="just"/>
            <a:endParaRPr lang="ru-RU" sz="4400" b="1" dirty="0">
              <a:solidFill>
                <a:srgbClr val="002060"/>
              </a:solidFill>
              <a:latin typeface="Comic Sans MS" pitchFamily="66" charset="0"/>
            </a:endParaRPr>
          </a:p>
          <a:p>
            <a:pPr algn="just"/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179512" y="5180617"/>
            <a:ext cx="8568952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Чтобы быть выразительным – </a:t>
            </a:r>
          </a:p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надо быть заразительным!  </a:t>
            </a:r>
          </a:p>
          <a:p>
            <a:pPr algn="just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 </a:t>
            </a:r>
          </a:p>
          <a:p>
            <a:pPr algn="just"/>
            <a:endParaRPr lang="ru-RU" sz="2800" dirty="0">
              <a:latin typeface="Comic Sans MS" pitchFamily="66" charset="0"/>
            </a:endParaRPr>
          </a:p>
          <a:p>
            <a:pPr algn="just"/>
            <a:endParaRPr lang="ru-RU" sz="2800" dirty="0">
              <a:latin typeface="Comic Sans MS" pitchFamily="66" charset="0"/>
            </a:endParaRPr>
          </a:p>
          <a:p>
            <a:pPr lvl="0" algn="just"/>
            <a:endParaRPr lang="ru-RU" sz="4400" b="1" dirty="0">
              <a:solidFill>
                <a:srgbClr val="002060"/>
              </a:solidFill>
              <a:latin typeface="Comic Sans MS" pitchFamily="66" charset="0"/>
            </a:endParaRPr>
          </a:p>
          <a:p>
            <a:pPr algn="just"/>
            <a:r>
              <a:rPr lang="ru-RU" sz="2800" dirty="0" smtClean="0"/>
              <a:t> </a:t>
            </a:r>
            <a:endParaRPr lang="ru-RU" sz="2800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G:\КАРТИНКИ\Театр.костюмы\image00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195736" y="2708920"/>
            <a:ext cx="604867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>
              <a:latin typeface="Comic Sans MS" pitchFamily="66" charset="0"/>
            </a:endParaRPr>
          </a:p>
          <a:p>
            <a:pPr lvl="0"/>
            <a:endParaRPr lang="ru-RU" sz="4400" b="1" dirty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ru-RU" sz="2800" dirty="0" smtClean="0"/>
              <a:t> </a:t>
            </a:r>
            <a:endParaRPr lang="ru-RU" sz="2800" dirty="0"/>
          </a:p>
        </p:txBody>
      </p:sp>
      <p:pic>
        <p:nvPicPr>
          <p:cNvPr id="5123" name="Picture 3" descr="G:\КАРТИНКИ\Музыка, Муз инструменты\НОТЫ\Music - re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1196752"/>
            <a:ext cx="1944216" cy="129614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3108" y="2333685"/>
            <a:ext cx="507209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/>
              <a:t>Артпедагогика</a:t>
            </a:r>
            <a:r>
              <a:rPr lang="ru-RU" dirty="0" smtClean="0"/>
              <a:t> является частью </a:t>
            </a:r>
            <a:r>
              <a:rPr lang="ru-RU" dirty="0" err="1" smtClean="0"/>
              <a:t>арттерапии</a:t>
            </a:r>
            <a:r>
              <a:rPr lang="ru-RU" dirty="0" smtClean="0"/>
              <a:t>. </a:t>
            </a:r>
            <a:r>
              <a:rPr lang="ru-RU" dirty="0" err="1" smtClean="0"/>
              <a:t>Арттерапия</a:t>
            </a:r>
            <a:r>
              <a:rPr lang="ru-RU" dirty="0" smtClean="0"/>
              <a:t> используется в лечебных учреждениях, а </a:t>
            </a:r>
            <a:r>
              <a:rPr lang="ru-RU" dirty="0" err="1" smtClean="0"/>
              <a:t>артпедагогика</a:t>
            </a:r>
            <a:r>
              <a:rPr lang="ru-RU" dirty="0" smtClean="0"/>
              <a:t> — это самостоятельная отрасль педагогической науки, изучающая закономерности воспитания и развития человека средствами искусства. Цель </a:t>
            </a:r>
            <a:r>
              <a:rPr lang="ru-RU" dirty="0" err="1" smtClean="0"/>
              <a:t>артпедагогики</a:t>
            </a:r>
            <a:r>
              <a:rPr lang="ru-RU" dirty="0" smtClean="0"/>
              <a:t> — помочь ребенку научиться понимать себя, корректировать и формировать картину Мира, социализироваться, развивать творческие способности. Учитывая то, что </a:t>
            </a:r>
            <a:r>
              <a:rPr lang="ru-RU" dirty="0" err="1" smtClean="0"/>
              <a:t>артпедагогика</a:t>
            </a:r>
            <a:r>
              <a:rPr lang="ru-RU" dirty="0" smtClean="0"/>
              <a:t> — это инновационное, ориентированное на психолого-педагогическую практику, совмещенную с искусством, то и воспитание, образование, развитие личности, ее коррекция осуществляются средствами искусства.</a:t>
            </a:r>
            <a:endParaRPr lang="ru-RU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КАРТИНКИ\Солнышко\512023174203932288.jpg"/>
          <p:cNvPicPr>
            <a:picLocks noChangeAspect="1" noChangeArrowheads="1"/>
          </p:cNvPicPr>
          <p:nvPr/>
        </p:nvPicPr>
        <p:blipFill>
          <a:blip r:embed="rId2" cstate="print">
            <a:lum bright="8000"/>
          </a:blip>
          <a:srcRect/>
          <a:stretch>
            <a:fillRect/>
          </a:stretch>
        </p:blipFill>
        <p:spPr bwMode="auto">
          <a:xfrm>
            <a:off x="0" y="-16101"/>
            <a:ext cx="9144000" cy="687410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116632"/>
            <a:ext cx="9144000" cy="501675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>
              <a:lnSpc>
                <a:spcPct val="200000"/>
              </a:lnSpc>
            </a:pPr>
            <a:r>
              <a:rPr lang="ru-RU" sz="3200" b="1" dirty="0" smtClean="0">
                <a:ln w="11430"/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Я ЛЮБЛЮ СВОЮ ПРОФЕССИЮ ! </a:t>
            </a:r>
          </a:p>
          <a:p>
            <a:pPr algn="ctr">
              <a:lnSpc>
                <a:spcPct val="200000"/>
              </a:lnSpc>
            </a:pPr>
            <a:r>
              <a:rPr lang="ru-RU" sz="3200" b="1" dirty="0" smtClean="0">
                <a:ln w="11430"/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Я ЛЮБЛЮ ДЕТЕЙ ! </a:t>
            </a:r>
          </a:p>
          <a:p>
            <a:pPr algn="ctr">
              <a:lnSpc>
                <a:spcPct val="200000"/>
              </a:lnSpc>
            </a:pPr>
            <a:r>
              <a:rPr lang="ru-RU" sz="3200" b="1" dirty="0" smtClean="0">
                <a:ln w="11430"/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Я – ТВОРЧЕСКАЯ ЛИЧНОСТЬ !</a:t>
            </a:r>
          </a:p>
          <a:p>
            <a:pPr algn="ctr">
              <a:lnSpc>
                <a:spcPct val="200000"/>
              </a:lnSpc>
            </a:pPr>
            <a:r>
              <a:rPr lang="ru-RU" sz="3200" b="1" dirty="0" smtClean="0">
                <a:ln w="11430"/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Я НЕСУ ДОБРО И РАДОСТЬ !</a:t>
            </a:r>
          </a:p>
          <a:p>
            <a:pPr algn="ctr">
              <a:lnSpc>
                <a:spcPct val="200000"/>
              </a:lnSpc>
            </a:pPr>
            <a:r>
              <a:rPr lang="ru-RU" sz="3200" b="1" dirty="0" smtClean="0">
                <a:ln w="11430"/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У МЕНЯ ВСЁ ПОЛУЧИТСЯ !</a:t>
            </a:r>
            <a:endParaRPr lang="ru-RU" sz="3200" b="1" dirty="0">
              <a:ln w="11430"/>
              <a:solidFill>
                <a:srgbClr val="FF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:\КАРТИНКИ\Театр.костюмы\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844824"/>
          </a:xfrm>
          <a:prstGeom prst="rect">
            <a:avLst/>
          </a:prstGeom>
          <a:noFill/>
        </p:spPr>
      </p:pic>
      <p:pic>
        <p:nvPicPr>
          <p:cNvPr id="4099" name="Picture 3" descr="G:\КАРТИНКИ\Театр.костюмы\theatremask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620688"/>
            <a:ext cx="1872208" cy="1174068"/>
          </a:xfrm>
          <a:prstGeom prst="rect">
            <a:avLst/>
          </a:prstGeom>
          <a:noFill/>
        </p:spPr>
      </p:pic>
      <p:sp>
        <p:nvSpPr>
          <p:cNvPr id="46084" name="Rectangle 4"/>
          <p:cNvSpPr>
            <a:spLocks noChangeArrowheads="1"/>
          </p:cNvSpPr>
          <p:nvPr/>
        </p:nvSpPr>
        <p:spPr bwMode="auto">
          <a:xfrm rot="10800000" flipV="1">
            <a:off x="1142976" y="3343639"/>
            <a:ext cx="607223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 charset="-52"/>
                <a:ea typeface="Times New Roman" pitchFamily="18" charset="0"/>
                <a:cs typeface="Times New Roman" pitchFamily="18" charset="0"/>
              </a:rPr>
              <a:t>Многолетний опыт работы с дошкольниками и их семьями позволяет утверждать, что именно в театрализованной деятельности самостоятельность может стать важнейшим вектором и условием личностного роста и развития дошкольника. Специальные задания позволяют ребенку быть независимым от взрослых и других детей, при этом данные виды деятельности абсолютно безопасны и позволяют дошкольнику создавать свой собственный, индивидуальный мир, осознавать себя самостоятельным в этом мире. В дальнейшем этот бесценный опыт ребенок может переносить на другие, более сложные и социально значимые виды деятельности.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G:\КАРТИНКИ\Театр.костюмы\1062328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21508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357290" y="2000240"/>
            <a:ext cx="700092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Театрализованная деятельность дает большой простор для творческих проявлений ребёнка. Она развивает творческую самостоятельность детей, побуждает к импровизации в составлении небольших рассказов и сказок, поддерживают стремление детей самостоятельно искать выразительные средства для создания образа, используя движения, позу, мимику, разную интонацию и жест. </a:t>
            </a:r>
            <a:r>
              <a:rPr lang="ru-RU" b="1" dirty="0" smtClean="0"/>
              <a:t> </a:t>
            </a:r>
            <a:r>
              <a:rPr lang="ru-RU" dirty="0" smtClean="0"/>
              <a:t>Творческая самостоятельность проявляется в том, что дошкольники объединяют в игре разные события, вводят новые, недавние, которые произвели на них впечатления, иногда включают в изображение реальной жизни эпизоды из сказок, т. е. создают игровую ситуацию.</a:t>
            </a:r>
            <a:r>
              <a:rPr lang="ru-RU" b="1" dirty="0" smtClean="0"/>
              <a:t> </a:t>
            </a:r>
            <a:endParaRPr lang="ru-RU" dirty="0"/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785842"/>
            <a:ext cx="109728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286000" y="1"/>
            <a:ext cx="55721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Сказка про</a:t>
            </a:r>
          </a:p>
          <a:p>
            <a:r>
              <a:rPr lang="ru-RU" dirty="0" smtClean="0"/>
              <a:t>дедку</a:t>
            </a:r>
            <a:endParaRPr lang="ru-RU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G:\КАРТИНКИ\Театр.костюмы\1062328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21508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86000" y="2228672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dirty="0" smtClean="0">
                <a:solidFill>
                  <a:srgbClr val="333333"/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С целью решения проблемы развития творческой самостоятельности дошкольников посредством театрализованной деятельности мною был разработан педагогическая программа для детей от 5,5 до 7 лет </a:t>
            </a:r>
            <a:r>
              <a:rPr lang="ru-RU" dirty="0" smtClean="0">
                <a:solidFill>
                  <a:srgbClr val="333333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“</a:t>
            </a:r>
            <a:r>
              <a:rPr lang="ru-RU" dirty="0" smtClean="0">
                <a:solidFill>
                  <a:srgbClr val="333333"/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Театр на ладошке</a:t>
            </a:r>
            <a:r>
              <a:rPr lang="ru-RU" dirty="0" smtClean="0">
                <a:solidFill>
                  <a:srgbClr val="333333"/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”,</a:t>
            </a:r>
            <a:r>
              <a:rPr lang="ru-RU" dirty="0" smtClean="0">
                <a:solidFill>
                  <a:srgbClr val="333333"/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 включающий в себя интеграцию различных образовательных областей.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G:\КАРТИНКИ\Театр.костюмы\1062328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57214"/>
            <a:ext cx="9144000" cy="7500990"/>
          </a:xfrm>
          <a:prstGeom prst="rect">
            <a:avLst/>
          </a:prstGeom>
          <a:noFill/>
        </p:spPr>
      </p:pic>
      <p:sp>
        <p:nvSpPr>
          <p:cNvPr id="38913" name="Rectangle 1"/>
          <p:cNvSpPr>
            <a:spLocks noChangeArrowheads="1"/>
          </p:cNvSpPr>
          <p:nvPr/>
        </p:nvSpPr>
        <p:spPr bwMode="auto">
          <a:xfrm rot="10800000" flipV="1">
            <a:off x="1115616" y="2348880"/>
            <a:ext cx="6912768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1 этап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 Игровое творчество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”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- нацелен на поддержку желания детей сочинять небольшие сказки, рассказы, придумывая диалоги действующих лиц;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- а также на поощрение стремления детей самостоятельно создавать игровые образы с помощью разнообразных средств выразительности;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2 этап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Основы кукольного мастерства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”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- нацелен на умение использовать куклы разных театров в разыгрывании сценок по знакомым сказкам, стихотворениям;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G:\КАРТИНКИ\Театр.костюмы\1062328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Рисунок 3" descr="C:\Users\1\Desktop\Новая папка\20131010_15584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2" y="2428844"/>
            <a:ext cx="5643601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 rot="10800000" flipV="1">
            <a:off x="2928926" y="1571611"/>
            <a:ext cx="35719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Пальчиковый театр </a:t>
            </a:r>
          </a:p>
          <a:p>
            <a:r>
              <a:rPr lang="ru-RU" dirty="0" smtClean="0"/>
              <a:t>«Три лягушки»</a:t>
            </a:r>
            <a:endParaRPr lang="ru-RU" dirty="0"/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AutoShape 2" descr="https://baikalru.ru/upload/wysiwyg/7909e7f7959caf92b50542ff9b9ee750.jpg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0" name="AutoShape 4" descr="https://baikalru.ru/upload/wysiwyg/7909e7f7959caf92b50542ff9b9ee750.jpg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2" name="AutoShape 6" descr="https://baikalru.ru/upload/wysiwyg/7909e7f7959caf92b50542ff9b9ee750.jpg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Picture 3" descr="G:\КАРТИНКИ\Театр.костюмы\1062328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85908"/>
            <a:ext cx="9144000" cy="8143908"/>
          </a:xfrm>
          <a:prstGeom prst="rect">
            <a:avLst/>
          </a:prstGeom>
          <a:noFill/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14348" y="2595295"/>
            <a:ext cx="8429652" cy="4262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mic Sans MS" pitchFamily="66" charset="0"/>
                <a:ea typeface="Times New Roman" pitchFamily="18" charset="0"/>
              </a:rPr>
              <a:t>«У кого что внутри»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У одуванчиков белых –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взлеталка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      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У моторчиков –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рычалка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 		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У часиков –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спешилка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  		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У девочек –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смешилка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  		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У мышки – пищалка   		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У лошади –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ржалка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  			 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У ветра –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задувалка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  		                                                         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У каблучков –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стучалка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 		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У носа – сопелка 			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У ежика –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пыхтелка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 		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У телефона –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звонилка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  		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У солнышка –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светилка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 	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	</a:t>
            </a: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pic>
        <p:nvPicPr>
          <p:cNvPr id="7" name="Picture 26" descr="G:\КАРТИНКИ\Животные\data-menuicon-gryzynyixarki-95x9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2428868"/>
            <a:ext cx="1224136" cy="1224136"/>
          </a:xfrm>
          <a:prstGeom prst="rect">
            <a:avLst/>
          </a:prstGeom>
          <a:noFill/>
        </p:spPr>
      </p:pic>
      <p:pic>
        <p:nvPicPr>
          <p:cNvPr id="8" name="Picture 8" descr="G:\КАРТИНКИ\Цветы\flowers_561-1600x12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40" y="4357694"/>
            <a:ext cx="1032115" cy="774086"/>
          </a:xfrm>
          <a:prstGeom prst="rect">
            <a:avLst/>
          </a:prstGeom>
          <a:noFill/>
        </p:spPr>
      </p:pic>
      <p:pic>
        <p:nvPicPr>
          <p:cNvPr id="9" name="Picture 13" descr="G:\КАРТИНКИ\Дождик\108491074_large_9a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6096" y="3284984"/>
            <a:ext cx="1296144" cy="1834017"/>
          </a:xfrm>
          <a:prstGeom prst="rect">
            <a:avLst/>
          </a:prstGeom>
          <a:noFill/>
        </p:spPr>
      </p:pic>
      <p:pic>
        <p:nvPicPr>
          <p:cNvPr id="10" name="Picture 27" descr="G:\КАРТИНКИ\Животные\56_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86380" y="5072074"/>
            <a:ext cx="1147628" cy="1412465"/>
          </a:xfrm>
          <a:prstGeom prst="rect">
            <a:avLst/>
          </a:prstGeom>
          <a:noFill/>
        </p:spPr>
      </p:pic>
      <p:pic>
        <p:nvPicPr>
          <p:cNvPr id="11" name="Picture 16" descr="G:\КАРТИНКИ\Детство\ar130066396060664.jpg"/>
          <p:cNvPicPr>
            <a:picLocks noChangeAspect="1" noChangeArrowheads="1"/>
          </p:cNvPicPr>
          <p:nvPr/>
        </p:nvPicPr>
        <p:blipFill>
          <a:blip r:embed="rId7" cstate="print"/>
          <a:srcRect b="709"/>
          <a:stretch>
            <a:fillRect/>
          </a:stretch>
        </p:blipFill>
        <p:spPr bwMode="auto">
          <a:xfrm>
            <a:off x="6715140" y="5286388"/>
            <a:ext cx="1080120" cy="1112801"/>
          </a:xfrm>
          <a:prstGeom prst="rect">
            <a:avLst/>
          </a:prstGeom>
          <a:noFill/>
        </p:spPr>
      </p:pic>
      <p:pic>
        <p:nvPicPr>
          <p:cNvPr id="12" name="Picture 3" descr="G:\КАРТИНКИ\Животные\ёж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72066" y="2071678"/>
            <a:ext cx="1152128" cy="1353778"/>
          </a:xfrm>
          <a:prstGeom prst="rect">
            <a:avLst/>
          </a:prstGeom>
          <a:noFill/>
        </p:spPr>
      </p:pic>
      <p:pic>
        <p:nvPicPr>
          <p:cNvPr id="13" name="Picture 15" descr="G:\КАРТИНКИ\Вещи\tyhyeyteetterye.jpg"/>
          <p:cNvPicPr>
            <a:picLocks noChangeAspect="1" noChangeArrowheads="1"/>
          </p:cNvPicPr>
          <p:nvPr/>
        </p:nvPicPr>
        <p:blipFill>
          <a:blip r:embed="rId9" cstate="print"/>
          <a:srcRect l="5249" t="8605" r="13123" b="7530"/>
          <a:stretch>
            <a:fillRect/>
          </a:stretch>
        </p:blipFill>
        <p:spPr bwMode="auto">
          <a:xfrm>
            <a:off x="6500826" y="1357298"/>
            <a:ext cx="1105101" cy="923369"/>
          </a:xfrm>
          <a:prstGeom prst="rect">
            <a:avLst/>
          </a:prstGeom>
          <a:noFill/>
        </p:spPr>
      </p:pic>
      <p:pic>
        <p:nvPicPr>
          <p:cNvPr id="14" name="Picture 14" descr="G:\КАРТИНКИ\Солнышко\1160926_thumb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524328" y="5228348"/>
            <a:ext cx="1393701" cy="1401948"/>
          </a:xfrm>
          <a:prstGeom prst="rect">
            <a:avLst/>
          </a:prstGeom>
          <a:noFill/>
        </p:spPr>
      </p:pic>
      <p:pic>
        <p:nvPicPr>
          <p:cNvPr id="15" name="Picture 17" descr="G:\КАРТИНКИ\Музыка, Муз инструменты\1111eb28e24c.jpg"/>
          <p:cNvPicPr>
            <a:picLocks noChangeAspect="1" noChangeArrowheads="1"/>
          </p:cNvPicPr>
          <p:nvPr/>
        </p:nvPicPr>
        <p:blipFill>
          <a:blip r:embed="rId11" cstate="print"/>
          <a:srcRect l="21732" t="25197" r="20787" b="5039"/>
          <a:stretch>
            <a:fillRect/>
          </a:stretch>
        </p:blipFill>
        <p:spPr bwMode="auto">
          <a:xfrm>
            <a:off x="7625007" y="3571876"/>
            <a:ext cx="1518993" cy="1382701"/>
          </a:xfrm>
          <a:prstGeom prst="rect">
            <a:avLst/>
          </a:prstGeom>
          <a:noFill/>
        </p:spPr>
      </p:pic>
      <p:pic>
        <p:nvPicPr>
          <p:cNvPr id="16" name="Picture 12" descr="G:\КАРТИНКИ\Вещи\pic.php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929058" y="4214818"/>
            <a:ext cx="1649183" cy="1077466"/>
          </a:xfrm>
          <a:prstGeom prst="rect">
            <a:avLst/>
          </a:prstGeom>
          <a:noFill/>
        </p:spPr>
      </p:pic>
      <p:pic>
        <p:nvPicPr>
          <p:cNvPr id="17" name="Picture 9" descr="G:\КАРТИНКИ\Вещи\69894_html_68e37051.jpg"/>
          <p:cNvPicPr>
            <a:picLocks noChangeAspect="1" noChangeArrowheads="1"/>
          </p:cNvPicPr>
          <p:nvPr/>
        </p:nvPicPr>
        <p:blipFill>
          <a:blip r:embed="rId13" cstate="print"/>
          <a:srcRect l="21165" t="4609" r="22677" b="1536"/>
          <a:stretch>
            <a:fillRect/>
          </a:stretch>
        </p:blipFill>
        <p:spPr bwMode="auto">
          <a:xfrm flipV="1">
            <a:off x="5143504" y="1142984"/>
            <a:ext cx="875735" cy="928694"/>
          </a:xfrm>
          <a:prstGeom prst="rect">
            <a:avLst/>
          </a:prstGeom>
          <a:noFill/>
        </p:spPr>
      </p:pic>
      <p:pic>
        <p:nvPicPr>
          <p:cNvPr id="18" name="Picture 24" descr="G:\КАРТИНКИ\Детство\Рисунок63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929058" y="5072074"/>
            <a:ext cx="1499770" cy="2247042"/>
          </a:xfrm>
          <a:prstGeom prst="rect">
            <a:avLst/>
          </a:prstGeom>
          <a:noFill/>
        </p:spPr>
      </p:pic>
      <p:sp>
        <p:nvSpPr>
          <p:cNvPr id="19" name="Cloud"/>
          <p:cNvSpPr>
            <a:spLocks noChangeAspect="1" noEditPoints="1" noChangeArrowheads="1"/>
          </p:cNvSpPr>
          <p:nvPr/>
        </p:nvSpPr>
        <p:spPr bwMode="auto">
          <a:xfrm rot="297572">
            <a:off x="-99629" y="-112207"/>
            <a:ext cx="4985761" cy="1640363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CCCC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lvl="0">
              <a:buFont typeface="Wingdings" pitchFamily="2" charset="2"/>
              <a:buChar char="ü"/>
              <a:defRPr/>
            </a:pPr>
            <a:r>
              <a:rPr lang="ru-RU" sz="2800" b="1" dirty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>речевые игры на голосовые характеристики</a:t>
            </a:r>
            <a:endParaRPr lang="ru-RU" sz="28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theme/theme1.xml><?xml version="1.0" encoding="utf-8"?>
<a:theme xmlns:a="http://schemas.openxmlformats.org/drawingml/2006/main" name="пастель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пастель</Template>
  <TotalTime>985</TotalTime>
  <Words>672</Words>
  <Application>Microsoft Office PowerPoint</Application>
  <PresentationFormat>Экран (4:3)</PresentationFormat>
  <Paragraphs>97</Paragraphs>
  <Slides>20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пастель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132</cp:revision>
  <cp:lastPrinted>2019-11-12T10:55:46Z</cp:lastPrinted>
  <dcterms:created xsi:type="dcterms:W3CDTF">2016-04-05T17:38:06Z</dcterms:created>
  <dcterms:modified xsi:type="dcterms:W3CDTF">2019-11-13T05:29:05Z</dcterms:modified>
</cp:coreProperties>
</file>